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5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71" r:id="rId12"/>
    <p:sldId id="266" r:id="rId13"/>
    <p:sldId id="263" r:id="rId14"/>
    <p:sldId id="264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08670" y="2077962"/>
            <a:ext cx="7766936" cy="1646302"/>
          </a:xfrm>
        </p:spPr>
        <p:txBody>
          <a:bodyPr/>
          <a:lstStyle/>
          <a:p>
            <a:r>
              <a:rPr lang="nl-NL" dirty="0" smtClean="0"/>
              <a:t>Oriënteren op de BPV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308670" y="3828765"/>
            <a:ext cx="7766936" cy="1096899"/>
          </a:xfrm>
        </p:spPr>
        <p:txBody>
          <a:bodyPr/>
          <a:lstStyle/>
          <a:p>
            <a:r>
              <a:rPr lang="nl-NL" dirty="0" smtClean="0"/>
              <a:t>Les 1 | BPV-voorbereiding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31301"/>
          <a:stretch/>
        </p:blipFill>
        <p:spPr>
          <a:xfrm>
            <a:off x="7328451" y="0"/>
            <a:ext cx="4863549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Persoonlijk Begeleider Specifieke Doelgroepen, niveau 4 (</a:t>
            </a:r>
            <a:r>
              <a:rPr lang="nl-NL" dirty="0" err="1"/>
              <a:t>crebonummer</a:t>
            </a:r>
            <a:r>
              <a:rPr lang="nl-NL" dirty="0"/>
              <a:t> 25478)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16451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Psychiatrie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Ouderenzorg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Dak- </a:t>
            </a:r>
            <a:r>
              <a:rPr lang="nl-NL" dirty="0"/>
              <a:t>en thuislozenopvang </a:t>
            </a:r>
          </a:p>
          <a:p>
            <a:pPr marL="0" indent="0">
              <a:buNone/>
            </a:pPr>
            <a:r>
              <a:rPr lang="nl-NL" dirty="0"/>
              <a:t> </a:t>
            </a:r>
            <a:r>
              <a:rPr lang="nl-NL" dirty="0" smtClean="0"/>
              <a:t>Asielzoekers </a:t>
            </a:r>
            <a:r>
              <a:rPr lang="nl-NL" dirty="0"/>
              <a:t>en vluchtelingenwerk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</a:t>
            </a:r>
            <a:r>
              <a:rPr lang="nl-NL" dirty="0"/>
              <a:t> </a:t>
            </a:r>
            <a:r>
              <a:rPr lang="nl-NL" dirty="0" smtClean="0"/>
              <a:t>Verslavingszorg (3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jaars</a:t>
            </a:r>
            <a:r>
              <a:rPr lang="nl-NL" dirty="0" smtClean="0"/>
              <a:t> stage </a:t>
            </a:r>
            <a:r>
              <a:rPr lang="nl-NL" dirty="0"/>
              <a:t>bij hoge uitzondering maar vooral </a:t>
            </a:r>
            <a:r>
              <a:rPr lang="nl-NL" dirty="0" err="1" smtClean="0"/>
              <a:t>HBO’ers</a:t>
            </a:r>
            <a:r>
              <a:rPr lang="nl-NL" dirty="0" smtClean="0"/>
              <a:t>)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24" y="3856808"/>
            <a:ext cx="2857500" cy="1600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318" y="3856807"/>
            <a:ext cx="2870699" cy="215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2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/>
          <a:lstStyle/>
          <a:p>
            <a:r>
              <a:rPr lang="nl-NL" dirty="0" smtClean="0"/>
              <a:t>Bijzonderheden stage PW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07001"/>
            <a:ext cx="8976118" cy="5376679"/>
          </a:xfrm>
        </p:spPr>
        <p:txBody>
          <a:bodyPr>
            <a:normAutofit/>
          </a:bodyPr>
          <a:lstStyle/>
          <a:p>
            <a:r>
              <a:rPr lang="nl-NL" dirty="0"/>
              <a:t>In vakanties </a:t>
            </a:r>
            <a:r>
              <a:rPr lang="nl-NL" dirty="0" smtClean="0"/>
              <a:t>vaak </a:t>
            </a:r>
            <a:r>
              <a:rPr lang="nl-NL" dirty="0"/>
              <a:t>meer van de kinderopvang gebruik </a:t>
            </a:r>
            <a:r>
              <a:rPr lang="nl-NL" dirty="0" smtClean="0"/>
              <a:t>gemaakt (scholen dicht)</a:t>
            </a:r>
          </a:p>
          <a:p>
            <a:r>
              <a:rPr lang="nl-NL" dirty="0" smtClean="0"/>
              <a:t>Dan vaak extra activiteiten (erg </a:t>
            </a:r>
            <a:r>
              <a:rPr lang="nl-NL" dirty="0" smtClean="0"/>
              <a:t>leerzaam</a:t>
            </a:r>
            <a:r>
              <a:rPr lang="nl-NL" dirty="0" smtClean="0"/>
              <a:t>)</a:t>
            </a:r>
            <a:endParaRPr lang="nl-NL" dirty="0" smtClean="0"/>
          </a:p>
          <a:p>
            <a:r>
              <a:rPr lang="nl-NL" dirty="0" smtClean="0"/>
              <a:t>Maak je </a:t>
            </a:r>
            <a:r>
              <a:rPr lang="nl-NL" dirty="0" smtClean="0"/>
              <a:t>stage-uren </a:t>
            </a:r>
            <a:r>
              <a:rPr lang="nl-NL" dirty="0" smtClean="0"/>
              <a:t>in vakanties dan compenseer je die op andere momenten</a:t>
            </a:r>
          </a:p>
          <a:p>
            <a:r>
              <a:rPr lang="nl-NL" dirty="0" smtClean="0"/>
              <a:t>Overleg </a:t>
            </a:r>
            <a:r>
              <a:rPr lang="nl-NL" dirty="0"/>
              <a:t>dit met je </a:t>
            </a:r>
            <a:r>
              <a:rPr lang="nl-NL" dirty="0" smtClean="0"/>
              <a:t>werkbegeleider en houd het goed bij op je </a:t>
            </a:r>
            <a:r>
              <a:rPr lang="nl-NL" dirty="0" smtClean="0"/>
              <a:t>urenkaart zodat je wel op je uren (320) </a:t>
            </a:r>
            <a:r>
              <a:rPr lang="nl-NL" dirty="0" smtClean="0"/>
              <a:t>uitkomt</a:t>
            </a:r>
            <a:r>
              <a:rPr lang="nl-NL" dirty="0" smtClean="0"/>
              <a:t>. </a:t>
            </a:r>
            <a:endParaRPr lang="nl-NL" dirty="0" smtClean="0"/>
          </a:p>
          <a:p>
            <a:r>
              <a:rPr lang="nl-NL" dirty="0" smtClean="0"/>
              <a:t>Bij kinderopvang </a:t>
            </a:r>
            <a:r>
              <a:rPr lang="nl-NL" dirty="0"/>
              <a:t>zijn je cliënten niet alleen de kinderen, maar ook de </a:t>
            </a:r>
            <a:r>
              <a:rPr lang="nl-NL" dirty="0" smtClean="0"/>
              <a:t>ouders.</a:t>
            </a:r>
          </a:p>
          <a:p>
            <a:r>
              <a:rPr lang="nl-NL" dirty="0" smtClean="0"/>
              <a:t>Bij </a:t>
            </a:r>
            <a:r>
              <a:rPr lang="nl-NL" dirty="0"/>
              <a:t>een groot aantal organisaties ontvang je een stagevergoeding. </a:t>
            </a:r>
            <a:endParaRPr lang="nl-NL" dirty="0" smtClean="0"/>
          </a:p>
          <a:p>
            <a:r>
              <a:rPr lang="nl-NL" dirty="0" smtClean="0"/>
              <a:t>Je </a:t>
            </a:r>
            <a:r>
              <a:rPr lang="nl-NL" dirty="0"/>
              <a:t>kunt hier naar vragen in je kennismaking- of sollicitatiegesprek.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083" y="4479721"/>
            <a:ext cx="3573917" cy="237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8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Bijzonderheden BPV MZ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524757" cy="6248400"/>
          </a:xfrm>
        </p:spPr>
        <p:txBody>
          <a:bodyPr>
            <a:normAutofit/>
          </a:bodyPr>
          <a:lstStyle/>
          <a:p>
            <a:r>
              <a:rPr lang="nl-NL" dirty="0" smtClean="0"/>
              <a:t>MZ-stages </a:t>
            </a:r>
            <a:r>
              <a:rPr lang="nl-NL" dirty="0"/>
              <a:t>zijn in het eerste jaar vooral in de ouderenzorg en in de </a:t>
            </a:r>
            <a:r>
              <a:rPr lang="nl-NL" dirty="0" smtClean="0"/>
              <a:t>gehandicaptenzorg.</a:t>
            </a:r>
          </a:p>
          <a:p>
            <a:r>
              <a:rPr lang="nl-NL" dirty="0" smtClean="0"/>
              <a:t>Bij </a:t>
            </a:r>
            <a:r>
              <a:rPr lang="nl-NL" dirty="0" smtClean="0"/>
              <a:t>beiden </a:t>
            </a:r>
            <a:r>
              <a:rPr lang="nl-NL" dirty="0"/>
              <a:t>zijn de doelgroepen heel divers. </a:t>
            </a:r>
            <a:endParaRPr lang="nl-NL" dirty="0" smtClean="0"/>
          </a:p>
          <a:p>
            <a:r>
              <a:rPr lang="nl-NL" dirty="0" smtClean="0"/>
              <a:t>Bij </a:t>
            </a:r>
            <a:r>
              <a:rPr lang="nl-NL" dirty="0"/>
              <a:t>beide doelgroepen </a:t>
            </a:r>
            <a:r>
              <a:rPr lang="nl-NL" dirty="0" smtClean="0"/>
              <a:t>zijn plekken voor: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Woonvoorziening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D</a:t>
            </a:r>
            <a:r>
              <a:rPr lang="nl-NL" dirty="0" smtClean="0"/>
              <a:t>agbesteding </a:t>
            </a:r>
          </a:p>
          <a:p>
            <a:r>
              <a:rPr lang="nl-NL" dirty="0" smtClean="0"/>
              <a:t>Later </a:t>
            </a:r>
            <a:r>
              <a:rPr lang="nl-NL" dirty="0"/>
              <a:t>in de opleiding is het ook mogelijk om een BPV bij andere doelgroepen te vinden, bv. psychiatrie.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96" y="4019549"/>
            <a:ext cx="4980758" cy="216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6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2" y="557348"/>
            <a:ext cx="9772953" cy="1320800"/>
          </a:xfrm>
        </p:spPr>
        <p:txBody>
          <a:bodyPr>
            <a:normAutofit/>
          </a:bodyPr>
          <a:lstStyle/>
          <a:p>
            <a:r>
              <a:rPr lang="nl-NL" dirty="0"/>
              <a:t>Hoe kom ik aan een BPV plaats </a:t>
            </a:r>
            <a:r>
              <a:rPr lang="nl-NL" dirty="0" smtClean="0"/>
              <a:t>+ erkenning?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2" y="1217748"/>
            <a:ext cx="10125650" cy="3880773"/>
          </a:xfrm>
        </p:spPr>
        <p:txBody>
          <a:bodyPr>
            <a:normAutofit/>
          </a:bodyPr>
          <a:lstStyle/>
          <a:p>
            <a:r>
              <a:rPr lang="nl-NL" dirty="0" smtClean="0"/>
              <a:t>Jullie gaan zelf (in </a:t>
            </a:r>
            <a:r>
              <a:rPr lang="nl-NL" dirty="0"/>
              <a:t>overleg met je BPV </a:t>
            </a:r>
            <a:r>
              <a:rPr lang="nl-NL" dirty="0" smtClean="0"/>
              <a:t>docent) een BPV-plaats </a:t>
            </a:r>
            <a:r>
              <a:rPr lang="nl-NL" dirty="0"/>
              <a:t>zoeken. </a:t>
            </a:r>
            <a:endParaRPr lang="nl-NL" dirty="0" smtClean="0"/>
          </a:p>
          <a:p>
            <a:r>
              <a:rPr lang="nl-NL" dirty="0"/>
              <a:t>Hoe zoek je een BPV plek? </a:t>
            </a:r>
          </a:p>
          <a:p>
            <a:r>
              <a:rPr lang="nl-NL" dirty="0"/>
              <a:t>www.stagemarkt.nl  </a:t>
            </a:r>
            <a:endParaRPr lang="nl-NL" dirty="0" smtClean="0"/>
          </a:p>
          <a:p>
            <a:r>
              <a:rPr lang="nl-NL" dirty="0" smtClean="0"/>
              <a:t>Je kunt zoeken op ‘</a:t>
            </a:r>
            <a:r>
              <a:rPr lang="nl-NL" dirty="0" err="1" smtClean="0"/>
              <a:t>crebonummer</a:t>
            </a:r>
            <a:r>
              <a:rPr lang="nl-NL" dirty="0" smtClean="0"/>
              <a:t>’ (erkenning)</a:t>
            </a:r>
          </a:p>
          <a:p>
            <a:r>
              <a:rPr lang="nl-NL" dirty="0" smtClean="0"/>
              <a:t>Je kunt de afstand van de plekken vanuit je woonplaats instellen (straal van 15 km bijvoorbeeld)</a:t>
            </a:r>
            <a:endParaRPr lang="nl-NL" dirty="0"/>
          </a:p>
          <a:p>
            <a:r>
              <a:rPr lang="nl-NL" dirty="0" smtClean="0"/>
              <a:t>Let </a:t>
            </a:r>
            <a:r>
              <a:rPr lang="nl-NL" dirty="0"/>
              <a:t>op: zoek op </a:t>
            </a:r>
            <a:r>
              <a:rPr lang="nl-NL" u="sng" dirty="0"/>
              <a:t>alle leerbedrijven</a:t>
            </a:r>
            <a:r>
              <a:rPr lang="nl-NL" dirty="0"/>
              <a:t>. 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0298"/>
            <a:ext cx="2946082" cy="29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9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623" y="0"/>
            <a:ext cx="3126377" cy="31263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Belangrijke eisen aan BPV-plek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041432" cy="6405154"/>
          </a:xfrm>
        </p:spPr>
        <p:txBody>
          <a:bodyPr>
            <a:normAutofit/>
          </a:bodyPr>
          <a:lstStyle/>
          <a:p>
            <a:r>
              <a:rPr lang="nl-NL" dirty="0" smtClean="0"/>
              <a:t>Het </a:t>
            </a:r>
            <a:r>
              <a:rPr lang="nl-NL" dirty="0"/>
              <a:t>is wenselijk dat </a:t>
            </a:r>
            <a:r>
              <a:rPr lang="nl-NL" dirty="0" smtClean="0"/>
              <a:t>je de</a:t>
            </a:r>
            <a:r>
              <a:rPr lang="nl-NL" dirty="0" smtClean="0"/>
              <a:t> </a:t>
            </a:r>
            <a:r>
              <a:rPr lang="nl-NL" dirty="0"/>
              <a:t>BPV plaats </a:t>
            </a:r>
            <a:r>
              <a:rPr lang="nl-NL" dirty="0" smtClean="0"/>
              <a:t>in de buurt zoekt</a:t>
            </a:r>
          </a:p>
          <a:p>
            <a:r>
              <a:rPr lang="nl-NL" dirty="0" smtClean="0"/>
              <a:t>BPV-plek mag niet verder dan 50 </a:t>
            </a:r>
            <a:r>
              <a:rPr lang="nl-NL" dirty="0"/>
              <a:t>km </a:t>
            </a:r>
            <a:r>
              <a:rPr lang="nl-NL" dirty="0" smtClean="0"/>
              <a:t>van hier ligt </a:t>
            </a:r>
          </a:p>
          <a:p>
            <a:r>
              <a:rPr lang="nl-NL" dirty="0" smtClean="0"/>
              <a:t>Als </a:t>
            </a:r>
            <a:r>
              <a:rPr lang="nl-NL" dirty="0"/>
              <a:t>een BPV plaats verder weg is gaat het in overleg met </a:t>
            </a:r>
            <a:r>
              <a:rPr lang="nl-NL" dirty="0" smtClean="0"/>
              <a:t>‘domein BPV’</a:t>
            </a:r>
            <a:endParaRPr lang="nl-NL" dirty="0"/>
          </a:p>
          <a:p>
            <a:r>
              <a:rPr lang="nl-NL" dirty="0" smtClean="0"/>
              <a:t>Gedurende </a:t>
            </a:r>
            <a:r>
              <a:rPr lang="nl-NL" dirty="0"/>
              <a:t>de opleiding moet je in minimaal twee verschillende organisaties een stage gedaan hebben, met minimaal twee verschillende werksoorten. 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Bv</a:t>
            </a:r>
            <a:r>
              <a:rPr lang="nl-NL" dirty="0"/>
              <a:t>. bij PW een BPV bij een BSO en een BPV bij KDV. 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Bv</a:t>
            </a:r>
            <a:r>
              <a:rPr lang="nl-NL" dirty="0"/>
              <a:t>. bij MZ een BPV bij ouderen en een BPV in de </a:t>
            </a:r>
            <a:r>
              <a:rPr lang="nl-NL" dirty="0" smtClean="0"/>
              <a:t>gehandicaptenzorg of psychiatrie</a:t>
            </a:r>
            <a:r>
              <a:rPr lang="nl-NL" dirty="0"/>
              <a:t>. </a:t>
            </a:r>
          </a:p>
          <a:p>
            <a:r>
              <a:rPr lang="nl-NL" dirty="0" smtClean="0"/>
              <a:t>Je </a:t>
            </a:r>
            <a:r>
              <a:rPr lang="nl-NL" dirty="0"/>
              <a:t>doet geen stage op een BPV adres in je eigen buurt of dorp. </a:t>
            </a:r>
          </a:p>
          <a:p>
            <a:r>
              <a:rPr lang="nl-NL" dirty="0" smtClean="0"/>
              <a:t>Je </a:t>
            </a:r>
            <a:r>
              <a:rPr lang="nl-NL" dirty="0"/>
              <a:t>doet geen stage op een BPV adres waar familie, goede vrienden/bekenden/buren cliënt of begeleider zijn.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8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POK (praktijkovereenkomst)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498632" cy="3880773"/>
          </a:xfrm>
        </p:spPr>
        <p:txBody>
          <a:bodyPr/>
          <a:lstStyle/>
          <a:p>
            <a:r>
              <a:rPr lang="nl-NL" dirty="0" smtClean="0"/>
              <a:t>Zodra je bent aangenomen op een plek vragen jullie een POK (stagecontract) aan</a:t>
            </a:r>
          </a:p>
          <a:p>
            <a:r>
              <a:rPr lang="nl-NL" dirty="0" smtClean="0"/>
              <a:t>Dat kan bij de balie (je noemt de plek waar je gaat stage lopen)</a:t>
            </a:r>
          </a:p>
          <a:p>
            <a:r>
              <a:rPr lang="nl-NL" dirty="0" smtClean="0"/>
              <a:t>Zodra de POK is aangemaakt laat je deze in drievoud ondertekenen (jijzelf/stageplek en school)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82" y="2958680"/>
            <a:ext cx="3294128" cy="21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Crebonummer</a:t>
            </a:r>
            <a:r>
              <a:rPr lang="nl-NL" dirty="0"/>
              <a:t> </a:t>
            </a:r>
            <a:r>
              <a:rPr lang="nl-NL" dirty="0" smtClean="0"/>
              <a:t>(overzicht)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42131"/>
            <a:ext cx="8596668" cy="3880773"/>
          </a:xfrm>
        </p:spPr>
        <p:txBody>
          <a:bodyPr/>
          <a:lstStyle/>
          <a:p>
            <a:r>
              <a:rPr lang="nl-NL" dirty="0" smtClean="0"/>
              <a:t>Pedagogisch medewerker (3):	25603</a:t>
            </a:r>
          </a:p>
          <a:p>
            <a:r>
              <a:rPr lang="nl-NL" dirty="0" smtClean="0"/>
              <a:t>Gespecialiseerd </a:t>
            </a:r>
            <a:r>
              <a:rPr lang="nl-NL" dirty="0" err="1" smtClean="0"/>
              <a:t>ped</a:t>
            </a:r>
            <a:r>
              <a:rPr lang="nl-NL" dirty="0" smtClean="0"/>
              <a:t> </a:t>
            </a:r>
            <a:r>
              <a:rPr lang="nl-NL" dirty="0" err="1" smtClean="0"/>
              <a:t>med</a:t>
            </a:r>
            <a:r>
              <a:rPr lang="nl-NL" dirty="0"/>
              <a:t> </a:t>
            </a:r>
            <a:r>
              <a:rPr lang="nl-NL" dirty="0" smtClean="0"/>
              <a:t>(4):	25484</a:t>
            </a:r>
          </a:p>
          <a:p>
            <a:r>
              <a:rPr lang="nl-NL" dirty="0" err="1" smtClean="0"/>
              <a:t>Begel</a:t>
            </a:r>
            <a:r>
              <a:rPr lang="nl-NL" dirty="0" smtClean="0"/>
              <a:t>. </a:t>
            </a:r>
            <a:r>
              <a:rPr lang="nl-NL" dirty="0" err="1" smtClean="0"/>
              <a:t>Spec</a:t>
            </a:r>
            <a:r>
              <a:rPr lang="nl-NL" dirty="0" smtClean="0"/>
              <a:t>. Doelgroep (3):		25476</a:t>
            </a:r>
          </a:p>
          <a:p>
            <a:r>
              <a:rPr lang="nl-NL" dirty="0" smtClean="0"/>
              <a:t>Pers. </a:t>
            </a:r>
            <a:r>
              <a:rPr lang="nl-NL" dirty="0" err="1" smtClean="0"/>
              <a:t>Beg</a:t>
            </a:r>
            <a:r>
              <a:rPr lang="nl-NL" dirty="0" smtClean="0"/>
              <a:t> </a:t>
            </a:r>
            <a:r>
              <a:rPr lang="nl-NL" dirty="0" err="1" smtClean="0"/>
              <a:t>spec</a:t>
            </a:r>
            <a:r>
              <a:rPr lang="nl-NL" dirty="0" smtClean="0"/>
              <a:t>. Doelgroep:		25478</a:t>
            </a:r>
          </a:p>
          <a:p>
            <a:r>
              <a:rPr lang="nl-NL" dirty="0" err="1" smtClean="0"/>
              <a:t>Begel</a:t>
            </a:r>
            <a:r>
              <a:rPr lang="nl-NL" dirty="0" smtClean="0"/>
              <a:t>. Gehandicaptenzorg:		25475</a:t>
            </a:r>
          </a:p>
          <a:p>
            <a:r>
              <a:rPr lang="nl-NL" dirty="0" smtClean="0"/>
              <a:t>Pers. </a:t>
            </a:r>
            <a:r>
              <a:rPr lang="nl-NL" dirty="0" err="1" smtClean="0"/>
              <a:t>Beg</a:t>
            </a:r>
            <a:r>
              <a:rPr lang="nl-NL" dirty="0" smtClean="0"/>
              <a:t>. Gehandicaptenzorg:	25477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80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voor nu?</a:t>
            </a:r>
            <a:endParaRPr lang="nl-NL" dirty="0"/>
          </a:p>
        </p:txBody>
      </p:sp>
      <p:pic>
        <p:nvPicPr>
          <p:cNvPr id="1026" name="Picture 2" descr="Afbeeldingsresultaat voor vra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90" y="1685447"/>
            <a:ext cx="8596312" cy="336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Belangrijkste zaken rond stage (BPV):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76818"/>
            <a:ext cx="8596668" cy="3880773"/>
          </a:xfrm>
        </p:spPr>
        <p:txBody>
          <a:bodyPr>
            <a:normAutofit/>
          </a:bodyPr>
          <a:lstStyle/>
          <a:p>
            <a:r>
              <a:rPr lang="nl-NL" dirty="0" smtClean="0"/>
              <a:t>Stage start op </a:t>
            </a:r>
            <a:r>
              <a:rPr lang="nl-NL" u="sng" dirty="0"/>
              <a:t>maandag 10 februari </a:t>
            </a:r>
            <a:r>
              <a:rPr lang="nl-NL" u="sng" dirty="0" smtClean="0"/>
              <a:t>2020 (</a:t>
            </a:r>
            <a:r>
              <a:rPr lang="nl-NL" dirty="0" smtClean="0"/>
              <a:t>leerperiode 3 &amp; 4)</a:t>
            </a:r>
            <a:endParaRPr lang="nl-NL" dirty="0"/>
          </a:p>
          <a:p>
            <a:r>
              <a:rPr lang="nl-NL" dirty="0" smtClean="0"/>
              <a:t>De stagedagen vallen op </a:t>
            </a:r>
            <a:r>
              <a:rPr lang="nl-NL" u="sng" dirty="0" smtClean="0"/>
              <a:t>maandag en dinsdag</a:t>
            </a:r>
            <a:r>
              <a:rPr lang="nl-NL" dirty="0" smtClean="0"/>
              <a:t> (wo/do/vr school)</a:t>
            </a:r>
          </a:p>
          <a:p>
            <a:r>
              <a:rPr lang="nl-NL" dirty="0" smtClean="0"/>
              <a:t>De stage eindigt op dinsdag 7 juli 2020</a:t>
            </a:r>
          </a:p>
          <a:p>
            <a:r>
              <a:rPr lang="nl-NL" dirty="0" smtClean="0"/>
              <a:t>Jullie lopen 16 uur per week stage (2X8 uur)</a:t>
            </a:r>
            <a:endParaRPr lang="nl-NL" dirty="0"/>
          </a:p>
          <a:p>
            <a:r>
              <a:rPr lang="nl-NL" dirty="0" smtClean="0"/>
              <a:t>De BPV omvat 320 uur (16 uur per week keer 20 weken=320 uur)</a:t>
            </a:r>
          </a:p>
          <a:p>
            <a:r>
              <a:rPr lang="nl-NL" dirty="0"/>
              <a:t>De BPV duurt 20 weken; je kunt dus niet vroegtijdig stoppen, omdat je al voldoende uren gemaakt hebt. </a:t>
            </a:r>
          </a:p>
          <a:p>
            <a:r>
              <a:rPr lang="nl-NL" dirty="0" smtClean="0"/>
              <a:t>Binnenkort </a:t>
            </a:r>
            <a:r>
              <a:rPr lang="nl-NL" dirty="0" smtClean="0"/>
              <a:t>(ergens in de komende weken) gastsprekers uit </a:t>
            </a:r>
            <a:r>
              <a:rPr lang="nl-NL" dirty="0" smtClean="0"/>
              <a:t>werkveld</a:t>
            </a:r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4" name="AutoShape 2" descr="Afbeeldingsresultaat voor belangrij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Afbeeldingsresultaat voor belangrij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389" y="0"/>
            <a:ext cx="3588611" cy="296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smtClean="0"/>
              <a:t>VOG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141686"/>
            <a:ext cx="9315752" cy="3880773"/>
          </a:xfrm>
        </p:spPr>
        <p:txBody>
          <a:bodyPr/>
          <a:lstStyle/>
          <a:p>
            <a:r>
              <a:rPr lang="nl-NL" dirty="0" smtClean="0"/>
              <a:t>Vooral bij PW-plekken </a:t>
            </a:r>
            <a:r>
              <a:rPr lang="nl-NL" dirty="0"/>
              <a:t>wordt er een Verklaring Omtrent Gedrag (VOG) gevraagd voordat je start met de BPV. </a:t>
            </a:r>
            <a:endParaRPr lang="nl-NL" dirty="0" smtClean="0"/>
          </a:p>
          <a:p>
            <a:r>
              <a:rPr lang="nl-NL" dirty="0" smtClean="0"/>
              <a:t>Het </a:t>
            </a:r>
            <a:r>
              <a:rPr lang="nl-NL" dirty="0"/>
              <a:t>aanvragen kost enige tijd, </a:t>
            </a:r>
            <a:r>
              <a:rPr lang="nl-NL" dirty="0" smtClean="0"/>
              <a:t>informeer bij je plek hoe dit wordt geregeld. </a:t>
            </a:r>
          </a:p>
          <a:p>
            <a:r>
              <a:rPr lang="nl-NL" dirty="0" smtClean="0"/>
              <a:t>Meestal vraagt de instelling het voor je aan en kun je de stappen volgen</a:t>
            </a:r>
          </a:p>
          <a:p>
            <a:r>
              <a:rPr lang="nl-NL" u="sng" dirty="0"/>
              <a:t>R</a:t>
            </a:r>
            <a:r>
              <a:rPr lang="nl-NL" u="sng" dirty="0" smtClean="0"/>
              <a:t>uim </a:t>
            </a:r>
            <a:r>
              <a:rPr lang="nl-NL" dirty="0" smtClean="0"/>
              <a:t>voor </a:t>
            </a:r>
            <a:r>
              <a:rPr lang="nl-NL" dirty="0"/>
              <a:t>aanvang van de BPV </a:t>
            </a:r>
            <a:r>
              <a:rPr lang="nl-NL" dirty="0" smtClean="0"/>
              <a:t>dien je te beschikken over een VOG (zes weken vóór aanvang stage VOG aanvragen via instelling of zelf via gemeente).</a:t>
            </a:r>
          </a:p>
          <a:p>
            <a:r>
              <a:rPr lang="nl-NL" dirty="0" smtClean="0"/>
              <a:t>Niet eerder dan 2 </a:t>
            </a:r>
            <a:r>
              <a:rPr lang="nl-NL" dirty="0"/>
              <a:t>maanden voor aanvang van </a:t>
            </a:r>
            <a:r>
              <a:rPr lang="nl-NL" dirty="0" smtClean="0"/>
              <a:t>BPV de VOG aanvragen (anders </a:t>
            </a:r>
            <a:r>
              <a:rPr lang="nl-NL" dirty="0"/>
              <a:t>is de geldigheid </a:t>
            </a:r>
            <a:r>
              <a:rPr lang="nl-NL" dirty="0" smtClean="0"/>
              <a:t>wanneer je start verlopen</a:t>
            </a:r>
            <a:r>
              <a:rPr lang="nl-NL" dirty="0"/>
              <a:t>).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474" y="3997234"/>
            <a:ext cx="4298966" cy="28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3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1653" y="609601"/>
            <a:ext cx="8596668" cy="1320800"/>
          </a:xfrm>
        </p:spPr>
        <p:txBody>
          <a:bodyPr/>
          <a:lstStyle/>
          <a:p>
            <a:r>
              <a:rPr lang="nl-NL" dirty="0" smtClean="0"/>
              <a:t>Hepatitis B (MZ en PW-4)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1653" y="1270001"/>
            <a:ext cx="8596668" cy="5481182"/>
          </a:xfrm>
        </p:spPr>
        <p:txBody>
          <a:bodyPr/>
          <a:lstStyle/>
          <a:p>
            <a:r>
              <a:rPr lang="nl-NL" dirty="0"/>
              <a:t>Bij de meeste organisaties voor </a:t>
            </a:r>
            <a:r>
              <a:rPr lang="nl-NL" dirty="0" smtClean="0"/>
              <a:t>mensen met een hoog risico profiel wordt </a:t>
            </a:r>
            <a:r>
              <a:rPr lang="nl-NL" dirty="0"/>
              <a:t>vereist dat je ingeënt bent tegen </a:t>
            </a:r>
            <a:r>
              <a:rPr lang="nl-NL" dirty="0" smtClean="0"/>
              <a:t>Hepatitis B. </a:t>
            </a:r>
          </a:p>
          <a:p>
            <a:r>
              <a:rPr lang="nl-NL" dirty="0" smtClean="0"/>
              <a:t>In </a:t>
            </a:r>
            <a:r>
              <a:rPr lang="nl-NL" dirty="0"/>
              <a:t>het begin van de opleiding wordt je een gratis vaccinatieprogramma aangeboden. </a:t>
            </a:r>
            <a:endParaRPr lang="nl-NL" dirty="0" smtClean="0"/>
          </a:p>
          <a:p>
            <a:r>
              <a:rPr lang="nl-NL" dirty="0" smtClean="0"/>
              <a:t>Als je deze inentingskans mist betaal </a:t>
            </a:r>
            <a:r>
              <a:rPr lang="nl-NL" dirty="0"/>
              <a:t>je de vaccinatie zelf of via de ziektekostenverzekering.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322" y="4010592"/>
            <a:ext cx="3409678" cy="28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BPV-plaatsen </a:t>
            </a:r>
            <a:r>
              <a:rPr lang="nl-NL" dirty="0"/>
              <a:t>Pedagogisch medewerker kinderopvang, (</a:t>
            </a:r>
            <a:r>
              <a:rPr lang="nl-NL" dirty="0" err="1"/>
              <a:t>niv</a:t>
            </a:r>
            <a:r>
              <a:rPr lang="nl-NL" dirty="0"/>
              <a:t> 3) </a:t>
            </a:r>
            <a:r>
              <a:rPr lang="nl-NL" dirty="0" smtClean="0"/>
              <a:t>(</a:t>
            </a:r>
            <a:r>
              <a:rPr lang="nl-NL" dirty="0" err="1"/>
              <a:t>Crebonummer</a:t>
            </a:r>
            <a:r>
              <a:rPr lang="nl-NL" dirty="0"/>
              <a:t> 25603) </a:t>
            </a:r>
            <a:br>
              <a:rPr lang="nl-NL" dirty="0"/>
            </a:b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1026" y="1708332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Kinderdagverblijf (KDV)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Buitenschoolse of naschoolse opvang (BSO)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Peuterspeelzaal (PSZ)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Naschoolse activiteiten (NSA of kinderwerk)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Basisschool 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75" y="4010297"/>
            <a:ext cx="3984885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Gespecialiseerd pedagogisch medewerker, niveau 4 (</a:t>
            </a:r>
            <a:r>
              <a:rPr lang="nl-NL" dirty="0" err="1"/>
              <a:t>crebonummer</a:t>
            </a:r>
            <a:r>
              <a:rPr lang="nl-NL" dirty="0"/>
              <a:t> 25484)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64201"/>
            <a:ext cx="8596668" cy="486722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Kinderdagverblijf (KDV)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Buitenschoolse of naschoolse opvang (BSO)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Peuterspeelzaal (PSZ)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Naschoolse activiteiten (NSA of kinderwerk)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Basisschool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werktijden in de kindersector, </a:t>
            </a:r>
            <a:r>
              <a:rPr lang="nl-NL" dirty="0" smtClean="0"/>
              <a:t>(KDV</a:t>
            </a:r>
            <a:r>
              <a:rPr lang="nl-NL" dirty="0"/>
              <a:t>, BSO en </a:t>
            </a:r>
            <a:r>
              <a:rPr lang="nl-NL" dirty="0" smtClean="0"/>
              <a:t>KW), </a:t>
            </a:r>
            <a:r>
              <a:rPr lang="nl-NL" dirty="0"/>
              <a:t>kunnen variëren tussen </a:t>
            </a:r>
            <a:r>
              <a:rPr lang="nl-NL" dirty="0" smtClean="0"/>
              <a:t>07.00 uur </a:t>
            </a:r>
            <a:r>
              <a:rPr lang="nl-NL" dirty="0"/>
              <a:t>en </a:t>
            </a:r>
            <a:r>
              <a:rPr lang="nl-NL" dirty="0" smtClean="0"/>
              <a:t>19.00 uur ’s </a:t>
            </a:r>
            <a:r>
              <a:rPr lang="nl-NL" dirty="0"/>
              <a:t>avonds. </a:t>
            </a:r>
            <a:endParaRPr lang="nl-NL" dirty="0" smtClean="0"/>
          </a:p>
          <a:p>
            <a:pPr marL="0" indent="0">
              <a:buNone/>
            </a:pPr>
            <a:r>
              <a:rPr lang="nl-NL" u="sng" dirty="0" smtClean="0"/>
              <a:t>In de </a:t>
            </a:r>
            <a:r>
              <a:rPr lang="nl-NL" u="sng" dirty="0"/>
              <a:t>BSO </a:t>
            </a:r>
            <a:r>
              <a:rPr lang="nl-NL" dirty="0"/>
              <a:t>begin je vaak later op de dag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r>
              <a:rPr lang="nl-NL" dirty="0" smtClean="0"/>
              <a:t>In </a:t>
            </a:r>
            <a:r>
              <a:rPr lang="nl-NL" dirty="0"/>
              <a:t>de PSZ werk je meestal tussen 8.30u en 16.00u.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65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Maatschappelijke zorg: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Begeleider gehandicaptenzorg, niveau 3 (</a:t>
            </a:r>
            <a:r>
              <a:rPr lang="nl-NL" dirty="0" err="1"/>
              <a:t>crebonummer</a:t>
            </a:r>
            <a:r>
              <a:rPr lang="nl-NL" dirty="0"/>
              <a:t> 25475)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Wonen </a:t>
            </a:r>
            <a:r>
              <a:rPr lang="nl-NL" dirty="0" smtClean="0"/>
              <a:t>(woonlocaties, logeerhuizen etc.)</a:t>
            </a:r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 smtClean="0"/>
              <a:t>Dagbesteding 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 smtClean="0"/>
              <a:t>Kinderen (met verstandelijke beperking / gedragsstoornissen)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84" y="3132227"/>
            <a:ext cx="4605882" cy="30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Persoonlijk Begeleider Gehandicapten Zorg, niveau 4 (</a:t>
            </a:r>
            <a:r>
              <a:rPr lang="nl-NL" dirty="0" err="1"/>
              <a:t>crebonummer</a:t>
            </a:r>
            <a:r>
              <a:rPr lang="nl-NL" dirty="0"/>
              <a:t> 25477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Wonen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Dagbesteding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Gehandicapte kinderen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Gehandicaptenzorg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054" y="1930400"/>
            <a:ext cx="4054169" cy="26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5509"/>
          </a:xfrm>
        </p:spPr>
        <p:txBody>
          <a:bodyPr>
            <a:normAutofit fontScale="90000"/>
          </a:bodyPr>
          <a:lstStyle/>
          <a:p>
            <a:r>
              <a:rPr lang="nl-NL" dirty="0"/>
              <a:t>Begeleider specifieke doelgroepen niveau 3 (</a:t>
            </a:r>
            <a:r>
              <a:rPr lang="nl-NL" dirty="0" err="1"/>
              <a:t>crebonummer</a:t>
            </a:r>
            <a:r>
              <a:rPr lang="nl-NL" dirty="0"/>
              <a:t> 25476)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8510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Wonen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Dagbesteding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Zorgboerderijen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 </a:t>
            </a:r>
            <a:r>
              <a:rPr lang="nl-NL" dirty="0"/>
              <a:t>Ouderenzorg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446" y="3773606"/>
            <a:ext cx="3828641" cy="28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2094</TotalTime>
  <Words>902</Words>
  <Application>Microsoft Office PowerPoint</Application>
  <PresentationFormat>Breedbeeld</PresentationFormat>
  <Paragraphs>100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Trebuchet MS</vt:lpstr>
      <vt:lpstr>Wingdings</vt:lpstr>
      <vt:lpstr>Wingdings 3</vt:lpstr>
      <vt:lpstr>Facet</vt:lpstr>
      <vt:lpstr>Oriënteren op de BPV</vt:lpstr>
      <vt:lpstr>Belangrijkste zaken rond stage (BPV):</vt:lpstr>
      <vt:lpstr>VOG</vt:lpstr>
      <vt:lpstr>Hepatitis B (MZ en PW-4)</vt:lpstr>
      <vt:lpstr>BPV-plaatsen Pedagogisch medewerker kinderopvang, (niv 3) (Crebonummer 25603)   </vt:lpstr>
      <vt:lpstr>Gespecialiseerd pedagogisch medewerker, niveau 4 (crebonummer 25484) </vt:lpstr>
      <vt:lpstr>Maatschappelijke zorg:</vt:lpstr>
      <vt:lpstr>Persoonlijk Begeleider Gehandicapten Zorg, niveau 4 (crebonummer 25477</vt:lpstr>
      <vt:lpstr>Begeleider specifieke doelgroepen niveau 3 (crebonummer 25476)  </vt:lpstr>
      <vt:lpstr>Persoonlijk Begeleider Specifieke Doelgroepen, niveau 4 (crebonummer 25478)  </vt:lpstr>
      <vt:lpstr>Bijzonderheden stage PW</vt:lpstr>
      <vt:lpstr>Bijzonderheden BPV MZ</vt:lpstr>
      <vt:lpstr>Hoe kom ik aan een BPV plaats + erkenning?  </vt:lpstr>
      <vt:lpstr>Belangrijke eisen aan BPV-plek</vt:lpstr>
      <vt:lpstr>POK (praktijkovereenkomst)</vt:lpstr>
      <vt:lpstr>Crebonummer (overzicht)</vt:lpstr>
      <vt:lpstr>Vragen voor nu?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Simon Poelman</dc:creator>
  <cp:lastModifiedBy>Simon Poelman</cp:lastModifiedBy>
  <cp:revision>27</cp:revision>
  <dcterms:created xsi:type="dcterms:W3CDTF">2018-09-10T13:25:24Z</dcterms:created>
  <dcterms:modified xsi:type="dcterms:W3CDTF">2019-09-05T07:42:44Z</dcterms:modified>
</cp:coreProperties>
</file>